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AD838-E48B-4410-9594-6ED869E8539A}">
  <a:tblStyle styleId="{9C2AD838-E48B-4410-9594-6ED869E85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b4c56f7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b4c56f7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7b4c56f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7b4c56f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b4c56f7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7b4c56f7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7b4c56f7f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7b4c56f7f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7b4c56f7f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7b4c56f7f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7b4c56f7f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7b4c56f7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7b4c56f7f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7b4c56f7f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b4c56f7f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b4c56f7f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b4c56f7f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b4c56f7f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7b4c56f7f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7b4c56f7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a6af77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a6af77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7b4c56f7f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7b4c56f7f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794f80bc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794f80bc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7a6af77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7a6af77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794f80bc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794f80bc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4f80bc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4f80bc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794f80b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794f80b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794f80bc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794f80bc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7b4c56f7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7b4c56f7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b4c56f7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b4c56f7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674" y="71950"/>
            <a:ext cx="1696651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47300" y="1533150"/>
            <a:ext cx="8396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00">
                <a:solidFill>
                  <a:schemeClr val="lt1"/>
                </a:solidFill>
              </a:rPr>
              <a:t>Deep Learning - Final Project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00">
                <a:solidFill>
                  <a:schemeClr val="lt1"/>
                </a:solidFill>
              </a:rPr>
              <a:t>How the Human Brain Makes Sense of Natural Scenes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4325" y="3896200"/>
            <a:ext cx="578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>
                <a:solidFill>
                  <a:schemeClr val="lt1"/>
                </a:solidFill>
              </a:rPr>
              <a:t>Eleni Neti   R.N : 2022202204018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000">
                <a:solidFill>
                  <a:schemeClr val="lt1"/>
                </a:solidFill>
              </a:rPr>
              <a:t>Petros-Fotis  Kamberi  R.N. : 2022202204012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Learning Curves (VGG16 based model)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Learning curves</a:t>
            </a:r>
            <a:r>
              <a:rPr lang="el">
                <a:solidFill>
                  <a:schemeClr val="dk1"/>
                </a:solidFill>
              </a:rPr>
              <a:t>: Plotted the train and validation loss over epochs to analyze the model's learning dynamics and identify underfitting or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0" y="2016925"/>
            <a:ext cx="3561874" cy="266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60" y="2207625"/>
            <a:ext cx="3203965" cy="2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Residual Plots (RESNET50 based model)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514350"/>
            <a:ext cx="85206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Residual plots</a:t>
            </a:r>
            <a:r>
              <a:rPr lang="el">
                <a:solidFill>
                  <a:schemeClr val="dk1"/>
                </a:solidFill>
              </a:rPr>
              <a:t>: Examined the differences between predicted and actual voxel values to assess the quality of the model's predictions and identify systematic patterns or biases.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25" y="2054813"/>
            <a:ext cx="3414025" cy="27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25" y="2057375"/>
            <a:ext cx="3414025" cy="2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Residual Plots </a:t>
            </a:r>
            <a:r>
              <a:rPr lang="el"/>
              <a:t>(VGG16</a:t>
            </a:r>
            <a:r>
              <a:rPr lang="el"/>
              <a:t> based model)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445025"/>
            <a:ext cx="8520600" cy="28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Residual plots: </a:t>
            </a:r>
            <a:r>
              <a:rPr lang="el">
                <a:solidFill>
                  <a:schemeClr val="dk1"/>
                </a:solidFill>
              </a:rPr>
              <a:t>Examined the differences between predicted and actual voxel values to assess the quality of the model's predictions and identify systematic patterns or biases.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800"/>
            <a:ext cx="3621607" cy="29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012" y="1968800"/>
            <a:ext cx="3621613" cy="2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Brain Surface Heatmaps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Pearson correlation</a:t>
            </a:r>
            <a:r>
              <a:rPr lang="el">
                <a:solidFill>
                  <a:schemeClr val="dk1"/>
                </a:solidFill>
              </a:rPr>
              <a:t>: Computed the correlation coefficient to measure the linear relationship between predicted and actual voxel values, indicating how well the model captured the underlying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Heatmap visualization</a:t>
            </a:r>
            <a:r>
              <a:rPr lang="el">
                <a:solidFill>
                  <a:schemeClr val="dk1"/>
                </a:solidFill>
              </a:rPr>
              <a:t>: Generated </a:t>
            </a:r>
            <a:r>
              <a:rPr b="1" lang="el">
                <a:solidFill>
                  <a:schemeClr val="dk1"/>
                </a:solidFill>
              </a:rPr>
              <a:t>brain surface maps</a:t>
            </a:r>
            <a:r>
              <a:rPr lang="el">
                <a:solidFill>
                  <a:schemeClr val="dk1"/>
                </a:solidFill>
              </a:rPr>
              <a:t> using </a:t>
            </a:r>
            <a:r>
              <a:rPr b="1" lang="el">
                <a:solidFill>
                  <a:schemeClr val="dk1"/>
                </a:solidFill>
              </a:rPr>
              <a:t>Nilearn </a:t>
            </a:r>
            <a:r>
              <a:rPr lang="el">
                <a:solidFill>
                  <a:schemeClr val="dk1"/>
                </a:solidFill>
              </a:rPr>
              <a:t>to visualize the predicted </a:t>
            </a:r>
            <a:r>
              <a:rPr b="1" lang="el">
                <a:solidFill>
                  <a:schemeClr val="dk1"/>
                </a:solidFill>
              </a:rPr>
              <a:t>voxel values as a heatmap</a:t>
            </a:r>
            <a:r>
              <a:rPr lang="el">
                <a:solidFill>
                  <a:schemeClr val="dk1"/>
                </a:solidFill>
              </a:rPr>
              <a:t>, providing spatial representation and identifying regions of accurate predictions.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5375"/>
            <a:ext cx="4142425" cy="41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Brain surface heatmaps (left: RESNET50 based model, right: VGG16 based model)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24325"/>
            <a:ext cx="4142425" cy="4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Regional Analysis (RESNET50 based model)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Regional analysis</a:t>
            </a:r>
            <a:r>
              <a:rPr lang="el">
                <a:solidFill>
                  <a:schemeClr val="dk1"/>
                </a:solidFill>
              </a:rPr>
              <a:t>: Plotted Pearson correlation barchart for each </a:t>
            </a:r>
            <a:r>
              <a:rPr b="1" lang="el">
                <a:solidFill>
                  <a:schemeClr val="dk1"/>
                </a:solidFill>
              </a:rPr>
              <a:t>brain ROI</a:t>
            </a:r>
            <a:r>
              <a:rPr lang="el">
                <a:solidFill>
                  <a:schemeClr val="dk1"/>
                </a:solidFill>
              </a:rPr>
              <a:t> in the left and right hemisphere to evaluate the model's performance on specific brain regions, gaining insights into regional performance variations</a:t>
            </a:r>
            <a:r>
              <a:rPr lang="el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25" y="2183225"/>
            <a:ext cx="7163751" cy="2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Regional Analysis (VGG16 based model)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Regional analysis</a:t>
            </a:r>
            <a:r>
              <a:rPr lang="el">
                <a:solidFill>
                  <a:schemeClr val="dk1"/>
                </a:solidFill>
              </a:rPr>
              <a:t>: Plotted Pearson correlation barchart for each </a:t>
            </a:r>
            <a:r>
              <a:rPr b="1" lang="el">
                <a:solidFill>
                  <a:schemeClr val="dk1"/>
                </a:solidFill>
              </a:rPr>
              <a:t>brain ROI</a:t>
            </a:r>
            <a:r>
              <a:rPr lang="el">
                <a:solidFill>
                  <a:schemeClr val="dk1"/>
                </a:solidFill>
              </a:rPr>
              <a:t> in the left and right hemisphere to evaluate the model's performance on specific brain regions, gaining insights into regional performance variations.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50" y="2224523"/>
            <a:ext cx="6996599" cy="27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DEMO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l">
                <a:solidFill>
                  <a:schemeClr val="dk1"/>
                </a:solidFill>
              </a:rPr>
              <a:t>Created a simple demo to showcase the model's capabilities.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l">
                <a:solidFill>
                  <a:schemeClr val="dk1"/>
                </a:solidFill>
              </a:rPr>
              <a:t>Applied the model on both </a:t>
            </a:r>
            <a:r>
              <a:rPr b="1" lang="el">
                <a:solidFill>
                  <a:schemeClr val="dk1"/>
                </a:solidFill>
              </a:rPr>
              <a:t>test images</a:t>
            </a:r>
            <a:r>
              <a:rPr lang="el">
                <a:solidFill>
                  <a:schemeClr val="dk1"/>
                </a:solidFill>
              </a:rPr>
              <a:t> from the dataset and </a:t>
            </a:r>
            <a:r>
              <a:rPr b="1" lang="el">
                <a:solidFill>
                  <a:schemeClr val="dk1"/>
                </a:solidFill>
              </a:rPr>
              <a:t>external images</a:t>
            </a:r>
            <a:r>
              <a:rPr lang="el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l">
                <a:solidFill>
                  <a:schemeClr val="dk1"/>
                </a:solidFill>
              </a:rPr>
              <a:t>Generated visualizations that plot the input image alongside the predicted brain response for all examined vertices of the brain.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l">
                <a:solidFill>
                  <a:schemeClr val="dk1"/>
                </a:solidFill>
              </a:rPr>
              <a:t>Enabled the ability to selectively visualize the image with the brain response on specific regions of interest (ROIs) within the brain.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DEMO - Test image example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25" y="1017725"/>
            <a:ext cx="36164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348" y="1146175"/>
            <a:ext cx="3061049" cy="20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913" y="2946400"/>
            <a:ext cx="2838484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DEMO - External image example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0" y="1337325"/>
            <a:ext cx="4146924" cy="27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000" y="1157250"/>
            <a:ext cx="2798725" cy="18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999" y="3162600"/>
            <a:ext cx="2723437" cy="18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Project description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l" sz="7200">
                <a:solidFill>
                  <a:schemeClr val="dk1"/>
                </a:solidFill>
              </a:rPr>
              <a:t>Based on the </a:t>
            </a:r>
            <a:r>
              <a:rPr b="1" lang="el" sz="7200">
                <a:solidFill>
                  <a:schemeClr val="dk1"/>
                </a:solidFill>
              </a:rPr>
              <a:t>Algonauts 2023 challenge</a:t>
            </a:r>
            <a:r>
              <a:rPr lang="el" sz="7200">
                <a:solidFill>
                  <a:schemeClr val="dk1"/>
                </a:solidFill>
              </a:rPr>
              <a:t>.</a:t>
            </a:r>
            <a:endParaRPr sz="7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l" sz="7200">
                <a:solidFill>
                  <a:schemeClr val="dk1"/>
                </a:solidFill>
              </a:rPr>
              <a:t>Objective</a:t>
            </a:r>
            <a:r>
              <a:rPr lang="el" sz="7200">
                <a:solidFill>
                  <a:schemeClr val="dk1"/>
                </a:solidFill>
              </a:rPr>
              <a:t>: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7200">
                <a:solidFill>
                  <a:schemeClr val="dk1"/>
                </a:solidFill>
              </a:rPr>
              <a:t>Understanding how the human brain works 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7200">
                <a:solidFill>
                  <a:schemeClr val="dk1"/>
                </a:solidFill>
              </a:rPr>
              <a:t>by predicting human brain responses to 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7200">
                <a:solidFill>
                  <a:schemeClr val="dk1"/>
                </a:solidFill>
              </a:rPr>
              <a:t>complex natural visual scenes.</a:t>
            </a:r>
            <a:endParaRPr sz="7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l" sz="7200">
                <a:solidFill>
                  <a:schemeClr val="dk1"/>
                </a:solidFill>
              </a:rPr>
              <a:t>Goal</a:t>
            </a:r>
            <a:r>
              <a:rPr lang="el" sz="7200">
                <a:solidFill>
                  <a:schemeClr val="dk1"/>
                </a:solidFill>
              </a:rPr>
              <a:t>: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7200">
                <a:solidFill>
                  <a:schemeClr val="dk1"/>
                </a:solidFill>
              </a:rPr>
              <a:t>Develop computational models to accurately 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7200">
                <a:solidFill>
                  <a:schemeClr val="dk1"/>
                </a:solidFill>
              </a:rPr>
              <a:t>predict brain responses</a:t>
            </a:r>
            <a:endParaRPr sz="7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5" y="1017725"/>
            <a:ext cx="3525700" cy="24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lt1"/>
                </a:solidFill>
              </a:rPr>
              <a:t>Any Questions ?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2366000" y="3253250"/>
            <a:ext cx="406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3000">
                <a:solidFill>
                  <a:schemeClr val="lt1"/>
                </a:solidFill>
              </a:rPr>
              <a:t>Thank You!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501475" y="12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dataset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1300" y="776800"/>
            <a:ext cx="88431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54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l" sz="6100">
                <a:solidFill>
                  <a:schemeClr val="dk1"/>
                </a:solidFill>
              </a:rPr>
              <a:t>Natural Scenes Dataset (NSD)</a:t>
            </a:r>
            <a:endParaRPr b="1" sz="6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A massive dataset of high- quality fMRI responses </a:t>
            </a:r>
            <a:endParaRPr sz="6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to ~73,000 different natural scenes.</a:t>
            </a:r>
            <a:endParaRPr b="1" sz="6100">
              <a:solidFill>
                <a:schemeClr val="dk1"/>
              </a:solidFill>
            </a:endParaRPr>
          </a:p>
          <a:p>
            <a:pPr indent="-3254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l" sz="6100">
                <a:solidFill>
                  <a:schemeClr val="dk1"/>
                </a:solidFill>
              </a:rPr>
              <a:t>The experiment</a:t>
            </a:r>
            <a:endParaRPr b="1" sz="6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Eight (8) individuals (subjects)  where exposed to</a:t>
            </a:r>
            <a:endParaRPr sz="6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~73.000 </a:t>
            </a:r>
            <a:r>
              <a:rPr lang="el" sz="6100">
                <a:solidFill>
                  <a:schemeClr val="dk1"/>
                </a:solidFill>
              </a:rPr>
              <a:t>different</a:t>
            </a:r>
            <a:r>
              <a:rPr lang="el" sz="6100">
                <a:solidFill>
                  <a:schemeClr val="dk1"/>
                </a:solidFill>
              </a:rPr>
              <a:t> naturalistic colored scenes during </a:t>
            </a:r>
            <a:endParaRPr sz="6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fMRI scanning sessions.</a:t>
            </a:r>
            <a:endParaRPr sz="6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0">
              <a:solidFill>
                <a:schemeClr val="dk1"/>
              </a:solidFill>
            </a:endParaRPr>
          </a:p>
          <a:p>
            <a:pPr indent="-32543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l" sz="6100">
                <a:solidFill>
                  <a:schemeClr val="dk1"/>
                </a:solidFill>
              </a:rPr>
              <a:t>We focus only on the data regarding the</a:t>
            </a:r>
            <a:endParaRPr sz="6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6100">
                <a:solidFill>
                  <a:schemeClr val="dk1"/>
                </a:solidFill>
              </a:rPr>
              <a:t>subject #1.</a:t>
            </a:r>
            <a:endParaRPr sz="6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l" sz="5300">
                <a:solidFill>
                  <a:schemeClr val="dk1"/>
                </a:solidFill>
              </a:rPr>
              <a:t>        </a:t>
            </a:r>
            <a:endParaRPr sz="5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40" y="128750"/>
            <a:ext cx="4032786" cy="24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200" y="3082088"/>
            <a:ext cx="22002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                                                    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5825"/>
            <a:ext cx="7686375" cy="39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976325" y="938675"/>
            <a:ext cx="3703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Extract </a:t>
            </a:r>
            <a:r>
              <a:rPr b="1" lang="el"/>
              <a:t>features</a:t>
            </a:r>
            <a:r>
              <a:rPr lang="el"/>
              <a:t> from images using a computer vision </a:t>
            </a:r>
            <a:r>
              <a:rPr b="1" lang="el"/>
              <a:t>pretrained model</a:t>
            </a:r>
            <a:r>
              <a:rPr lang="el"/>
              <a:t>, transforming the data format and reducing dimensionality.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l"/>
              <a:t>Linearly map (via regression)</a:t>
            </a:r>
            <a:r>
              <a:rPr lang="el"/>
              <a:t> the computational model's </a:t>
            </a:r>
            <a:r>
              <a:rPr b="1" lang="el"/>
              <a:t>features </a:t>
            </a:r>
            <a:r>
              <a:rPr lang="el"/>
              <a:t>to </a:t>
            </a:r>
            <a:r>
              <a:rPr b="1" lang="el"/>
              <a:t>brain responses (voxel values)</a:t>
            </a:r>
            <a:r>
              <a:rPr lang="el"/>
              <a:t>, accounting for multiple features' contributions to each brain area.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Apply the estimated mapping from the training data to </a:t>
            </a:r>
            <a:r>
              <a:rPr b="1" lang="el"/>
              <a:t>predict (i.e. encode) </a:t>
            </a:r>
            <a:r>
              <a:rPr b="1" lang="el"/>
              <a:t>brain responses</a:t>
            </a:r>
            <a:r>
              <a:rPr lang="el"/>
              <a:t> for the test images.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l"/>
              <a:t>Compare the predicted brain responses to the withheld ground-truth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1144425" y="192875"/>
            <a:ext cx="73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2500"/>
              <a:t>Outline of a Linearizing Encoding Model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701350" y="170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2500"/>
              <a:t>Transfer Learning</a:t>
            </a:r>
            <a:endParaRPr sz="25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0" y="925825"/>
            <a:ext cx="53106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l" sz="1600">
                <a:solidFill>
                  <a:schemeClr val="dk1"/>
                </a:solidFill>
              </a:rPr>
              <a:t>Two models for each brain hemisphere:     </a:t>
            </a:r>
            <a:r>
              <a:rPr b="1" lang="el" sz="1600">
                <a:solidFill>
                  <a:schemeClr val="dk1"/>
                </a:solidFill>
              </a:rPr>
              <a:t>ResNet50</a:t>
            </a:r>
            <a:r>
              <a:rPr lang="el" sz="1600">
                <a:solidFill>
                  <a:schemeClr val="dk1"/>
                </a:solidFill>
              </a:rPr>
              <a:t> and </a:t>
            </a:r>
            <a:r>
              <a:rPr b="1" lang="el" sz="1600">
                <a:solidFill>
                  <a:schemeClr val="dk1"/>
                </a:solidFill>
              </a:rPr>
              <a:t>VGG16</a:t>
            </a:r>
            <a:r>
              <a:rPr lang="el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l" sz="1600">
                <a:solidFill>
                  <a:schemeClr val="dk1"/>
                </a:solidFill>
              </a:rPr>
              <a:t>Last layer</a:t>
            </a:r>
            <a:r>
              <a:rPr lang="el" sz="1600">
                <a:solidFill>
                  <a:schemeClr val="dk1"/>
                </a:solidFill>
              </a:rPr>
              <a:t> of each pretrained model was </a:t>
            </a:r>
            <a:r>
              <a:rPr b="1" lang="el" sz="1600">
                <a:solidFill>
                  <a:schemeClr val="dk1"/>
                </a:solidFill>
              </a:rPr>
              <a:t>removed </a:t>
            </a:r>
            <a:r>
              <a:rPr lang="el" sz="1600">
                <a:solidFill>
                  <a:schemeClr val="dk1"/>
                </a:solidFill>
              </a:rPr>
              <a:t>and  </a:t>
            </a:r>
            <a:r>
              <a:rPr b="1" lang="el" sz="1600">
                <a:solidFill>
                  <a:schemeClr val="dk1"/>
                </a:solidFill>
              </a:rPr>
              <a:t>three fully connected layers</a:t>
            </a:r>
            <a:r>
              <a:rPr lang="el" sz="1600">
                <a:solidFill>
                  <a:schemeClr val="dk1"/>
                </a:solidFill>
              </a:rPr>
              <a:t> were </a:t>
            </a:r>
            <a:r>
              <a:rPr b="1" lang="el" sz="1600">
                <a:solidFill>
                  <a:schemeClr val="dk1"/>
                </a:solidFill>
              </a:rPr>
              <a:t>added</a:t>
            </a:r>
            <a:r>
              <a:rPr lang="el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l" sz="1600">
                <a:solidFill>
                  <a:schemeClr val="dk1"/>
                </a:solidFill>
              </a:rPr>
              <a:t>Input</a:t>
            </a:r>
            <a:r>
              <a:rPr lang="el" sz="1600">
                <a:solidFill>
                  <a:schemeClr val="dk1"/>
                </a:solidFill>
              </a:rPr>
              <a:t>: pretrained model </a:t>
            </a:r>
            <a:r>
              <a:rPr b="1" lang="el" sz="1600">
                <a:solidFill>
                  <a:schemeClr val="dk1"/>
                </a:solidFill>
              </a:rPr>
              <a:t>features </a:t>
            </a:r>
            <a:r>
              <a:rPr lang="el" sz="1600">
                <a:solidFill>
                  <a:schemeClr val="dk1"/>
                </a:solidFill>
              </a:rPr>
              <a:t>of the input </a:t>
            </a:r>
            <a:r>
              <a:rPr b="1" lang="el" sz="1600">
                <a:solidFill>
                  <a:schemeClr val="dk1"/>
                </a:solidFill>
              </a:rPr>
              <a:t>images</a:t>
            </a:r>
            <a:r>
              <a:rPr lang="el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l" sz="1600">
                <a:solidFill>
                  <a:schemeClr val="dk1"/>
                </a:solidFill>
              </a:rPr>
              <a:t>Output</a:t>
            </a:r>
            <a:r>
              <a:rPr lang="el" sz="1600">
                <a:solidFill>
                  <a:schemeClr val="dk1"/>
                </a:solidFill>
              </a:rPr>
              <a:t>: </a:t>
            </a:r>
            <a:r>
              <a:rPr b="1" lang="el" sz="1600">
                <a:solidFill>
                  <a:schemeClr val="dk1"/>
                </a:solidFill>
              </a:rPr>
              <a:t>brain voxel values</a:t>
            </a:r>
            <a:r>
              <a:rPr lang="el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l" sz="1600">
                <a:solidFill>
                  <a:schemeClr val="dk1"/>
                </a:solidFill>
              </a:rPr>
              <a:t>Optional layers</a:t>
            </a:r>
            <a:r>
              <a:rPr lang="el" sz="1600">
                <a:solidFill>
                  <a:schemeClr val="dk1"/>
                </a:solidFill>
              </a:rPr>
              <a:t> included for enhanced expressiveness and flexibility.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l" sz="1600">
                <a:solidFill>
                  <a:schemeClr val="dk1"/>
                </a:solidFill>
              </a:rPr>
              <a:t>Model architecture allows for </a:t>
            </a:r>
            <a:r>
              <a:rPr b="1" lang="el" sz="1600">
                <a:solidFill>
                  <a:schemeClr val="dk1"/>
                </a:solidFill>
              </a:rPr>
              <a:t>customization </a:t>
            </a:r>
            <a:r>
              <a:rPr lang="el" sz="1600">
                <a:solidFill>
                  <a:schemeClr val="dk1"/>
                </a:solidFill>
              </a:rPr>
              <a:t>based on experimental requirements and optimization results.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l" sz="1600">
                <a:solidFill>
                  <a:schemeClr val="dk1"/>
                </a:solidFill>
              </a:rPr>
              <a:t>Optuna</a:t>
            </a:r>
            <a:r>
              <a:rPr lang="el" sz="1600">
                <a:solidFill>
                  <a:schemeClr val="dk1"/>
                </a:solidFill>
              </a:rPr>
              <a:t> autoML tool used to determine transfer learning model architecture configuration.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200" y="54125"/>
            <a:ext cx="5612800" cy="420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625" y="542925"/>
            <a:ext cx="54102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3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Mitigating Overfitting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l">
                <a:solidFill>
                  <a:schemeClr val="dk1"/>
                </a:solidFill>
              </a:rPr>
              <a:t>Batch Normalization</a:t>
            </a:r>
            <a:r>
              <a:rPr lang="el">
                <a:solidFill>
                  <a:schemeClr val="dk1"/>
                </a:solidFill>
              </a:rPr>
              <a:t> to normalize layer inputs and reduce overfitting.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l">
                <a:solidFill>
                  <a:schemeClr val="dk1"/>
                </a:solidFill>
              </a:rPr>
              <a:t>Dropout</a:t>
            </a:r>
            <a:r>
              <a:rPr lang="el">
                <a:solidFill>
                  <a:schemeClr val="dk1"/>
                </a:solidFill>
              </a:rPr>
              <a:t> was applied to randomly drop units during training and improve generalization.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l">
                <a:solidFill>
                  <a:schemeClr val="dk1"/>
                </a:solidFill>
              </a:rPr>
              <a:t>Early stopping</a:t>
            </a:r>
            <a:r>
              <a:rPr lang="el">
                <a:solidFill>
                  <a:schemeClr val="dk1"/>
                </a:solidFill>
              </a:rPr>
              <a:t> was implemented based on validation loss. Training halts if no improvement in validation loss for </a:t>
            </a:r>
            <a:r>
              <a:rPr b="1" lang="el">
                <a:solidFill>
                  <a:schemeClr val="dk1"/>
                </a:solidFill>
              </a:rPr>
              <a:t>three consecutive</a:t>
            </a:r>
            <a:r>
              <a:rPr lang="el">
                <a:solidFill>
                  <a:schemeClr val="dk1"/>
                </a:solidFill>
              </a:rPr>
              <a:t> </a:t>
            </a:r>
            <a:r>
              <a:rPr b="1" lang="el">
                <a:solidFill>
                  <a:schemeClr val="dk1"/>
                </a:solidFill>
              </a:rPr>
              <a:t>epochs</a:t>
            </a:r>
            <a:r>
              <a:rPr lang="el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l">
                <a:solidFill>
                  <a:schemeClr val="dk1"/>
                </a:solidFill>
              </a:rPr>
              <a:t>Validation loss comparison considers two significant decimal digits to ensure meaningful improvement before resetting early stopping counter.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l">
                <a:solidFill>
                  <a:schemeClr val="dk1"/>
                </a:solidFill>
              </a:rPr>
              <a:t>Optuna </a:t>
            </a:r>
            <a:r>
              <a:rPr lang="el">
                <a:solidFill>
                  <a:schemeClr val="dk1"/>
                </a:solidFill>
              </a:rPr>
              <a:t>optimized</a:t>
            </a:r>
            <a:r>
              <a:rPr b="1" lang="el">
                <a:solidFill>
                  <a:schemeClr val="dk1"/>
                </a:solidFill>
              </a:rPr>
              <a:t> learning rate</a:t>
            </a:r>
            <a:r>
              <a:rPr lang="el">
                <a:solidFill>
                  <a:schemeClr val="dk1"/>
                </a:solidFill>
              </a:rPr>
              <a:t>, and </a:t>
            </a:r>
            <a:r>
              <a:rPr b="1" lang="el">
                <a:solidFill>
                  <a:schemeClr val="dk1"/>
                </a:solidFill>
              </a:rPr>
              <a:t>weight decay</a:t>
            </a:r>
            <a:r>
              <a:rPr lang="el">
                <a:solidFill>
                  <a:schemeClr val="dk1"/>
                </a:solidFill>
              </a:rPr>
              <a:t>               hyperparameters and chose </a:t>
            </a:r>
            <a:r>
              <a:rPr lang="el">
                <a:solidFill>
                  <a:schemeClr val="dk1"/>
                </a:solidFill>
              </a:rPr>
              <a:t>the </a:t>
            </a:r>
            <a:r>
              <a:rPr b="1" lang="el">
                <a:solidFill>
                  <a:schemeClr val="dk1"/>
                </a:solidFill>
              </a:rPr>
              <a:t>optimizer</a:t>
            </a:r>
            <a:r>
              <a:rPr lang="el">
                <a:solidFill>
                  <a:schemeClr val="dk1"/>
                </a:solidFill>
              </a:rPr>
              <a:t> to further                         prevent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350" y="2637700"/>
            <a:ext cx="2364350" cy="2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 </a:t>
            </a:r>
            <a:r>
              <a:rPr lang="el" sz="2577"/>
              <a:t>Before and After using Mechanisms for Mitigating Overfitting</a:t>
            </a:r>
            <a:endParaRPr sz="2577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350150"/>
            <a:ext cx="4527720" cy="34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275" y="1017725"/>
            <a:ext cx="5106701" cy="38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Metrics 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908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dk1"/>
                </a:solidFill>
              </a:rPr>
              <a:t>Evaluation metrics: Calculated </a:t>
            </a:r>
            <a:r>
              <a:rPr lang="el">
                <a:solidFill>
                  <a:schemeClr val="dk1"/>
                </a:solidFill>
              </a:rPr>
              <a:t>R2 (where higher is better) score, as well as </a:t>
            </a:r>
            <a:r>
              <a:rPr lang="el">
                <a:solidFill>
                  <a:schemeClr val="dk1"/>
                </a:solidFill>
              </a:rPr>
              <a:t>RMSE, MAE, and Smooth L1 scores </a:t>
            </a:r>
            <a:r>
              <a:rPr lang="el">
                <a:solidFill>
                  <a:schemeClr val="dk1"/>
                </a:solidFill>
              </a:rPr>
              <a:t>(where lower is better) </a:t>
            </a:r>
            <a:r>
              <a:rPr lang="el">
                <a:solidFill>
                  <a:schemeClr val="dk1"/>
                </a:solidFill>
              </a:rPr>
              <a:t>to quantitatively assess the model's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949275" y="20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{9C2AD838-E48B-4410-9594-6ED869E8539A}</a:tableStyleId>
              </a:tblPr>
              <a:tblGrid>
                <a:gridCol w="1578200"/>
                <a:gridCol w="1578200"/>
              </a:tblGrid>
              <a:tr h="33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RESNET50 based Model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RMSE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0.6769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R2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0.0799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MAE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0.5354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Smooth L1 Loss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0.2162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RMSE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0.6789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R2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0.0690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MAE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0.5373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Smooth L1 Loss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0.2175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" name="Google Shape;109;p20"/>
          <p:cNvGraphicFramePr/>
          <p:nvPr/>
        </p:nvGraphicFramePr>
        <p:xfrm>
          <a:off x="4715000" y="20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{9C2AD838-E48B-4410-9594-6ED869E8539A}</a:tableStyleId>
              </a:tblPr>
              <a:tblGrid>
                <a:gridCol w="1578200"/>
                <a:gridCol w="1578200"/>
              </a:tblGrid>
              <a:tr h="33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VGG16 </a:t>
                      </a:r>
                      <a:r>
                        <a:rPr lang="el" sz="1200"/>
                        <a:t> based Model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RMSE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-0.0014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R2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-0.0014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MAE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0.5619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LH Smooth L1 Loss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0.2352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RMSE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0.7201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R2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-0.0412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MAE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0.5719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RH Smooth L1 Loss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200"/>
                        <a:t>0.2424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Evaluation - Learning Curves (RESNET50 based model)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dk1"/>
                </a:solidFill>
              </a:rPr>
              <a:t>Learning curves</a:t>
            </a:r>
            <a:r>
              <a:rPr lang="el">
                <a:solidFill>
                  <a:schemeClr val="dk1"/>
                </a:solidFill>
              </a:rPr>
              <a:t>: Plotted the train and validation loss over epochs to analyze the model's learning dynamics and identify underfitting or overfitting.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2016950"/>
            <a:ext cx="3561875" cy="2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950" y="2016914"/>
            <a:ext cx="3561875" cy="26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